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76" r:id="rId4"/>
    <p:sldId id="288" r:id="rId5"/>
    <p:sldId id="300" r:id="rId6"/>
    <p:sldId id="257" r:id="rId7"/>
    <p:sldId id="258" r:id="rId8"/>
    <p:sldId id="301" r:id="rId9"/>
    <p:sldId id="302" r:id="rId10"/>
    <p:sldId id="315" r:id="rId11"/>
    <p:sldId id="303" r:id="rId12"/>
    <p:sldId id="304" r:id="rId13"/>
    <p:sldId id="305" r:id="rId14"/>
    <p:sldId id="306" r:id="rId15"/>
    <p:sldId id="307" r:id="rId16"/>
    <p:sldId id="308" r:id="rId17"/>
    <p:sldId id="310" r:id="rId18"/>
    <p:sldId id="311" r:id="rId19"/>
    <p:sldId id="312" r:id="rId20"/>
    <p:sldId id="313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3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280150" y="4363085"/>
            <a:ext cx="6521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>
                <a:srgbClr val="000000"/>
              </a:buClr>
              <a:buSzPct val="30000"/>
              <a:buFont typeface="Wingdings" panose="05000000000000000000" charset="0"/>
              <a:buNone/>
            </a:pPr>
            <a:r>
              <a:rPr sz="3200" b="1"/>
              <a:t>Kaggle: NFL Helmet Assignment</a:t>
            </a:r>
            <a:endParaRPr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1755"/>
            <a:ext cx="12192000" cy="242316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8295" y="3168650"/>
            <a:ext cx="5715000" cy="3219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9905" y="450215"/>
            <a:ext cx="2727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u="sng"/>
              <a:t>Img2Map:</a:t>
            </a:r>
            <a:endParaRPr lang="en-US" altLang="zh-CN" sz="2000" b="1" u="sng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240790"/>
            <a:ext cx="8624570" cy="51936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9905" y="450215"/>
            <a:ext cx="2727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Team Classifier:</a:t>
            </a:r>
            <a:endParaRPr lang="en-US" altLang="zh-CN" sz="20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1079500"/>
            <a:ext cx="5924550" cy="5569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4950" y="1079500"/>
            <a:ext cx="536702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Clr>
                <a:srgbClr val="000000"/>
              </a:buClr>
              <a:buSzPct val="30000"/>
              <a:buFont typeface="Wingdings" panose="05000000000000000000" charset="0"/>
              <a:buChar char="l"/>
            </a:pPr>
            <a:r>
              <a:rPr lang="zh-CN" altLang="en-US"/>
              <a:t>Team information is also important to improve the registration accuracy. X,Y location and team can be used in Points to Points Registration.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000000"/>
              </a:buClr>
              <a:buSzPct val="30000"/>
              <a:buFont typeface="Wingdings" panose="05000000000000000000" charset="0"/>
              <a:buChar char="l"/>
            </a:pPr>
            <a:r>
              <a:rPr lang="zh-CN" altLang="en-US"/>
              <a:t>CNN classifier predicts the similarity matrix to show each pair of players belongs to the same team or not.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000000"/>
              </a:buClr>
              <a:buSzPct val="30000"/>
              <a:buFont typeface="Wingdings" panose="05000000000000000000" charset="0"/>
              <a:buChar char="l"/>
            </a:pPr>
            <a:r>
              <a:rPr lang="zh-CN" altLang="en-US"/>
              <a:t>Using arcface and pseudo-labeling improved the accuracy. Validation score is approx. 97%.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9905" y="450215"/>
            <a:ext cx="3933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Points2Points Registration:</a:t>
            </a:r>
            <a:endParaRPr lang="en-US" altLang="zh-CN" sz="20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670" y="848995"/>
            <a:ext cx="8295005" cy="5922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80220" y="1997710"/>
            <a:ext cx="2576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ICP (</a:t>
            </a:r>
            <a:r>
              <a:rPr lang="zh-CN" altLang="en-US"/>
              <a:t>最近点迭代法）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9905" y="450215"/>
            <a:ext cx="3933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Points2Points Registration:</a:t>
            </a:r>
            <a:endParaRPr lang="en-US" altLang="zh-CN" sz="20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" y="915035"/>
            <a:ext cx="8001635" cy="5715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43620" y="1437005"/>
            <a:ext cx="34048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使用之前帧的注册结果为初始值，添加</a:t>
            </a:r>
            <a:r>
              <a:rPr lang="en-US" altLang="zh-CN"/>
              <a:t>L2</a:t>
            </a:r>
            <a:r>
              <a:rPr lang="zh-CN" altLang="en-US"/>
              <a:t>损失限制移动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根据相机位置限制旋转角度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忽略远离其他球员的点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9905" y="450215"/>
            <a:ext cx="3933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Tracker:</a:t>
            </a:r>
            <a:endParaRPr lang="en-US" altLang="zh-CN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7086600" y="1453515"/>
            <a:ext cx="41243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使用历史信息来</a:t>
            </a:r>
            <a:r>
              <a:rPr lang="en-US" altLang="zh-CN"/>
              <a:t>reassign</a:t>
            </a:r>
            <a:endParaRPr lang="en-US" altLang="zh-CN"/>
          </a:p>
          <a:p>
            <a:endParaRPr lang="en-US" altLang="zh-CN"/>
          </a:p>
          <a:p>
            <a:r>
              <a:rPr lang="zh-CN"/>
              <a:t>综合</a:t>
            </a:r>
            <a:r>
              <a:rPr lang="en-US" altLang="zh-CN"/>
              <a:t>IOU, frame distance, confidence, team feature similarity</a:t>
            </a:r>
            <a:r>
              <a:rPr lang="zh-CN" altLang="en-US"/>
              <a:t>来计算权重</a:t>
            </a:r>
            <a:endParaRPr lang="zh-CN"/>
          </a:p>
          <a:p>
            <a:endParaRPr lang="zh-CN" altLang="en-US"/>
          </a:p>
          <a:p>
            <a:r>
              <a:rPr lang="zh-CN" altLang="en-US"/>
              <a:t>匈牙利算法做二分匹配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集成：</a:t>
            </a:r>
            <a:endParaRPr lang="zh-CN" altLang="en-US"/>
          </a:p>
          <a:p>
            <a:r>
              <a:rPr lang="en-US" altLang="zh-CN"/>
              <a:t>WBF-based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848995"/>
            <a:ext cx="5966460" cy="58934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2980" y="118110"/>
            <a:ext cx="8739505" cy="6461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9905" y="450215"/>
            <a:ext cx="3933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Ensemble: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339725"/>
            <a:ext cx="10041890" cy="61785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1473200"/>
            <a:ext cx="9836785" cy="45472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92100" y="147955"/>
            <a:ext cx="292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其他方法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292100" y="591185"/>
            <a:ext cx="9505315" cy="4107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b="1"/>
              <a:t>2nd:</a:t>
            </a:r>
            <a:endParaRPr lang="en-US" altLang="zh-CN" b="1"/>
          </a:p>
          <a:p>
            <a:pPr fontAlgn="auto">
              <a:lnSpc>
                <a:spcPct val="150000"/>
              </a:lnSpc>
            </a:pPr>
            <a:r>
              <a:rPr lang="en-US" altLang="zh-CN"/>
              <a:t>yolov5</a:t>
            </a:r>
            <a:r>
              <a:rPr lang="zh-CN" altLang="en-US"/>
              <a:t>检测头盔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阶</a:t>
            </a:r>
            <a:r>
              <a:rPr lang="en-US" altLang="zh-CN"/>
              <a:t> k-means</a:t>
            </a:r>
            <a:r>
              <a:rPr lang="zh-CN" altLang="en-US"/>
              <a:t>判断队伍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一个</a:t>
            </a:r>
            <a:r>
              <a:rPr lang="en-US" altLang="zh-CN"/>
              <a:t>kmeans</a:t>
            </a:r>
            <a:r>
              <a:rPr lang="zh-CN" altLang="en-US"/>
              <a:t>对每个头盔图片中提取</a:t>
            </a:r>
            <a:r>
              <a:rPr lang="en-US" altLang="zh-CN"/>
              <a:t>20</a:t>
            </a:r>
            <a:r>
              <a:rPr lang="zh-CN" altLang="en-US"/>
              <a:t>个代表颜色（相当于对每个头盔都进行颜色聚类），第二个对所有头盔的颜色特征聚类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坐标转换：检测地标线并对齐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  <a:p>
            <a:pPr indent="457200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" y="3969385"/>
            <a:ext cx="2899410" cy="1676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745" y="3157220"/>
            <a:ext cx="1821815" cy="301053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515995" y="4639945"/>
            <a:ext cx="460375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1010" y="6167755"/>
            <a:ext cx="2284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跟踪：</a:t>
            </a:r>
            <a:r>
              <a:rPr lang="en-US" altLang="zh-CN"/>
              <a:t>SORT</a:t>
            </a:r>
            <a:r>
              <a:rPr lang="zh-CN" altLang="en-US"/>
              <a:t>算法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92100" y="147955"/>
            <a:ext cx="292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其他方法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552450" y="1328420"/>
            <a:ext cx="61087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ICP </a:t>
            </a:r>
            <a:r>
              <a:rPr lang="zh-CN" altLang="en-US"/>
              <a:t>最近点迭代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匈牙利算法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SORT/DeepSort</a:t>
            </a:r>
            <a:endParaRPr lang="zh-CN" altLang="en-US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1170" y="424180"/>
            <a:ext cx="755967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Clr>
                <a:srgbClr val="000000"/>
              </a:buClr>
              <a:buSzPct val="30000"/>
              <a:buFont typeface="Wingdings" panose="05000000000000000000" charset="0"/>
              <a:buNone/>
            </a:pPr>
            <a:r>
              <a:rPr lang="zh-CN">
                <a:sym typeface="+mn-ea"/>
              </a:rPr>
              <a:t>任务：基于追踪数据对视频中出现的头盔进行检测，并为其分配球员编号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1170" y="1035685"/>
            <a:ext cx="728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输入：视频，</a:t>
            </a:r>
            <a:r>
              <a:rPr lang="en-US" altLang="zh-CN"/>
              <a:t>NGS</a:t>
            </a:r>
            <a:r>
              <a:rPr lang="zh-CN" altLang="en-US"/>
              <a:t>追踪数据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1170" y="1513840"/>
            <a:ext cx="728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输出：</a:t>
            </a:r>
            <a:r>
              <a:rPr lang="zh-CN"/>
              <a:t>视频中每帧出现的头盔，及对应球员编号</a:t>
            </a:r>
            <a:endParaRPr lang="zh-CN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0515" y="2465070"/>
            <a:ext cx="6337300" cy="358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819265" y="2867660"/>
            <a:ext cx="5019675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NGS</a:t>
            </a:r>
            <a:r>
              <a:rPr lang="zh-CN" altLang="en-US"/>
              <a:t>追踪数据：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由每名球员肩垫中的传感器搜集的球员位置信息、速度信息、加速度信息（如图所示的坐标系）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02195" y="4292600"/>
            <a:ext cx="329565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83210" y="1595755"/>
            <a:ext cx="97358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数据集</a:t>
            </a:r>
            <a:r>
              <a:rPr lang="en-US" altLang="zh-CN" b="1"/>
              <a:t>: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/>
              <a:t>images/   </a:t>
            </a:r>
            <a:r>
              <a:rPr lang="zh-CN" altLang="en-US"/>
              <a:t>补充数据，</a:t>
            </a:r>
            <a:r>
              <a:rPr lang="en-US" altLang="zh-CN"/>
              <a:t>jpg</a:t>
            </a:r>
            <a:r>
              <a:rPr lang="zh-CN" altLang="en-US"/>
              <a:t>图像，用于自行训练头盔检测器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image_label.csv   images</a:t>
            </a:r>
            <a:r>
              <a:rPr lang="zh-CN" altLang="en-US"/>
              <a:t>文件夹内图像的头盔</a:t>
            </a:r>
            <a:r>
              <a:rPr lang="en-US" altLang="zh-CN"/>
              <a:t>bbox</a:t>
            </a:r>
            <a:r>
              <a:rPr lang="zh-CN" altLang="en-US"/>
              <a:t>标签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train/   mp4</a:t>
            </a:r>
            <a:r>
              <a:rPr lang="zh-CN" altLang="en-US"/>
              <a:t>文件，记录每场比赛的视频，每场比赛有两个视角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test/    mp4</a:t>
            </a:r>
            <a:r>
              <a:rPr lang="zh-CN" altLang="en-US"/>
              <a:t>文件，测试集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[train/test]_player_tracking.csv    NGS</a:t>
            </a:r>
            <a:r>
              <a:rPr lang="zh-CN" altLang="en-US"/>
              <a:t>追踪数据，与</a:t>
            </a:r>
            <a:r>
              <a:rPr lang="en-US" altLang="zh-CN"/>
              <a:t>train/test</a:t>
            </a:r>
            <a:r>
              <a:rPr lang="zh-CN" altLang="en-US"/>
              <a:t>中的视频逐帧对应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train_label.csv    </a:t>
            </a:r>
            <a:r>
              <a:rPr lang="zh-CN" altLang="en-US"/>
              <a:t>训练集中的头盔</a:t>
            </a:r>
            <a:r>
              <a:rPr lang="en-US" altLang="zh-CN"/>
              <a:t>bbox</a:t>
            </a:r>
            <a:r>
              <a:rPr lang="zh-CN" altLang="en-US"/>
              <a:t>及球员编号的</a:t>
            </a:r>
            <a:r>
              <a:rPr lang="en-US" altLang="zh-CN"/>
              <a:t>GT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270" y="2740660"/>
            <a:ext cx="8752205" cy="958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9830" y="2232660"/>
            <a:ext cx="2442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IOU threshold: 0.35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0695" y="784225"/>
            <a:ext cx="3841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评价标准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 flipH="1">
            <a:off x="0" y="352425"/>
            <a:ext cx="346075" cy="461010"/>
          </a:xfrm>
          <a:prstGeom prst="rect">
            <a:avLst/>
          </a:prstGeom>
          <a:solidFill>
            <a:srgbClr val="33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075" y="353060"/>
            <a:ext cx="306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1st solution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94615" y="1537335"/>
            <a:ext cx="8957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Detector → </a:t>
            </a:r>
            <a:r>
              <a:rPr lang="en-US" altLang="zh-CN" b="1"/>
              <a:t>Img2Map</a:t>
            </a:r>
            <a:r>
              <a:rPr lang="zh-CN" altLang="en-US" b="1"/>
              <a:t> → Classifier → Registration → Tracker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237490" y="2075180"/>
            <a:ext cx="1021270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Detector检测头盔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2. Img2Map</a:t>
            </a:r>
            <a:r>
              <a:rPr lang="zh-CN" altLang="en-US"/>
              <a:t>，将图像中的头盔位置映射到</a:t>
            </a:r>
            <a:r>
              <a:rPr lang="en-US" altLang="zh-CN"/>
              <a:t>2D</a:t>
            </a:r>
            <a:r>
              <a:rPr lang="zh-CN" altLang="en-US"/>
              <a:t>鸟瞰视角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3. Classifier</a:t>
            </a:r>
            <a:r>
              <a:rPr lang="zh-CN" altLang="en-US"/>
              <a:t>分类主客队球员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4. registration</a:t>
            </a:r>
            <a:r>
              <a:rPr lang="zh-CN" altLang="en-US"/>
              <a:t>，将图像中的球员与追踪数据匹配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5. </a:t>
            </a:r>
            <a:r>
              <a:rPr lang="zh-CN" altLang="en-US"/>
              <a:t>多帧跟踪和重分配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980" y="250825"/>
            <a:ext cx="5757545" cy="6607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9905" y="450215"/>
            <a:ext cx="2727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Detector</a:t>
            </a:r>
            <a:endParaRPr lang="en-US" altLang="zh-CN" sz="2000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998220"/>
            <a:ext cx="8125460" cy="5542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578850" y="1715135"/>
            <a:ext cx="343535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Clr>
                <a:srgbClr val="000000"/>
              </a:buClr>
              <a:buSzPct val="30000"/>
              <a:buFont typeface="Wingdings" panose="05000000000000000000" charset="0"/>
              <a:buChar char="l"/>
            </a:pPr>
            <a:r>
              <a:rPr lang="zh-CN" altLang="en-US" sz="1600"/>
              <a:t>2 stage detector to find helmets.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Clr>
                <a:srgbClr val="000000"/>
              </a:buClr>
              <a:buSzPct val="30000"/>
              <a:buFont typeface="Wingdings" panose="05000000000000000000" charset="0"/>
              <a:buChar char="l"/>
            </a:pPr>
            <a:r>
              <a:rPr lang="zh-CN" altLang="en-US" sz="1600"/>
              <a:t>1st detector predicts the average helmets</a:t>
            </a:r>
            <a:r>
              <a:rPr lang="en-US" altLang="zh-CN" sz="1600"/>
              <a:t>’ </a:t>
            </a:r>
            <a:r>
              <a:rPr lang="zh-CN" altLang="en-US" sz="1600"/>
              <a:t>size and resize input images(higher resolution) based on it.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Clr>
                <a:srgbClr val="000000"/>
              </a:buClr>
              <a:buSzPct val="30000"/>
              <a:buFont typeface="Wingdings" panose="05000000000000000000" charset="0"/>
              <a:buChar char="l"/>
            </a:pPr>
            <a:r>
              <a:rPr lang="zh-CN" altLang="en-US" sz="1600"/>
              <a:t>2nd detector detects helmets in high resolution images. I thought detecting fixed-size objects is easier than detecting objects of various sizes.</a:t>
            </a:r>
            <a:endParaRPr lang="zh-CN" alt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9905" y="450215"/>
            <a:ext cx="2727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u="sng"/>
              <a:t>Img2Map:</a:t>
            </a:r>
            <a:endParaRPr lang="en-US" altLang="zh-CN" sz="2000" b="1" u="sng"/>
          </a:p>
        </p:txBody>
      </p:sp>
      <p:pic>
        <p:nvPicPr>
          <p:cNvPr id="5" name="图片 4" descr="qYlXum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60" y="1425575"/>
            <a:ext cx="11075035" cy="4914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9905" y="450215"/>
            <a:ext cx="2727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u="sng"/>
              <a:t>Img2Map:</a:t>
            </a:r>
            <a:endParaRPr lang="en-US" altLang="zh-CN" sz="2000" b="1" u="sng"/>
          </a:p>
        </p:txBody>
      </p:sp>
      <p:pic>
        <p:nvPicPr>
          <p:cNvPr id="4" name="图片 3" descr="QT3p5b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967105"/>
            <a:ext cx="11663045" cy="5641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9905" y="450215"/>
            <a:ext cx="2727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u="sng"/>
              <a:t>Img2Map:</a:t>
            </a:r>
            <a:endParaRPr lang="en-US" altLang="zh-CN" sz="2000" b="1" u="sng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212850"/>
            <a:ext cx="8124190" cy="53740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640,&quot;width&quot;:9980}"/>
</p:tagLst>
</file>

<file path=ppt/tags/tag2.xml><?xml version="1.0" encoding="utf-8"?>
<p:tagLst xmlns:p="http://schemas.openxmlformats.org/presentationml/2006/main">
  <p:tag name="KSO_WM_UNIT_PLACING_PICTURE_USER_VIEWPORT" val="{&quot;height&quot;:3000,&quot;width&quot;:5190}"/>
</p:tagLst>
</file>

<file path=ppt/tags/tag3.xml><?xml version="1.0" encoding="utf-8"?>
<p:tagLst xmlns:p="http://schemas.openxmlformats.org/presentationml/2006/main">
  <p:tag name="COMMONDATA" val="eyJoZGlkIjoiNDJiODEwOGVhNGU1YzhjN2JmMzMyNzMxMDY2OGVmYTUifQ=="/>
  <p:tag name="KSO_WPP_MARK_KEY" val="51d00e58-a361-4b8b-b0c1-64e96a9b27b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WPS 演示</Application>
  <PresentationFormat>宽屏</PresentationFormat>
  <Paragraphs>102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guagau</cp:lastModifiedBy>
  <cp:revision>7</cp:revision>
  <dcterms:created xsi:type="dcterms:W3CDTF">2022-09-08T11:07:00Z</dcterms:created>
  <dcterms:modified xsi:type="dcterms:W3CDTF">2022-12-02T10:10:01Z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31A78FE81B17491DB6F1ED8E87678648</vt:lpwstr>
  </property>
  <property fmtid="{D5CDD505-2E9C-101B-9397-08002B2CF9AE}" pid="3" name="KSOProductBuildVer">
    <vt:lpwstr>2052-11.1.0.12763</vt:lpwstr>
  </property>
</Properties>
</file>